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70" r:id="rId3"/>
    <p:sldId id="257" r:id="rId4"/>
    <p:sldId id="271" r:id="rId5"/>
    <p:sldId id="272" r:id="rId6"/>
    <p:sldId id="259" r:id="rId7"/>
    <p:sldId id="260" r:id="rId8"/>
    <p:sldId id="262" r:id="rId9"/>
    <p:sldId id="263" r:id="rId10"/>
    <p:sldId id="275" r:id="rId11"/>
    <p:sldId id="264" r:id="rId12"/>
    <p:sldId id="265" r:id="rId13"/>
    <p:sldId id="266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2ACBD3-4201-48F2-AD9C-6DE5B9B57E1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349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930775"/>
            <a:ext cx="7772400" cy="7842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715000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211BBF6-0179-4876-8916-7104BDE4D40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7FFD4-7F16-4008-B966-E138276736E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274638"/>
            <a:ext cx="1771650" cy="5745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274638"/>
            <a:ext cx="5162550" cy="5745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617C5-5068-4A83-9D11-FE7BA2B6308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9C418-8B81-46FB-AD64-BD18196AA1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D6A3A-33CF-4EE4-A2C9-BC47A6D4F06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493838"/>
            <a:ext cx="34290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493838"/>
            <a:ext cx="34290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A9D99-877A-4B3A-8EFD-4C8858EA0A4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5D862-8E58-4A44-BF92-1913671B916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AC332-CD80-4DFF-B5BD-7DB0F7FBD8C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8D527-0101-4E71-8801-B52DD0A1828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5D7EC-078C-4AF7-848A-565B46F766C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7A05F-29C8-42B5-916F-DEF54BA2544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274638"/>
            <a:ext cx="7086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493838"/>
            <a:ext cx="70104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E16184-26D5-4998-8314-A8170426A358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dirty="0">
                <a:latin typeface="Architect" pitchFamily="34" charset="0"/>
              </a:rPr>
              <a:t>Houston County High School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 smtClean="0">
                <a:latin typeface="Architect" pitchFamily="34" charset="0"/>
              </a:rPr>
              <a:t>Class of 2017: </a:t>
            </a:r>
            <a:r>
              <a:rPr lang="en-US" sz="2800" b="1" dirty="0">
                <a:latin typeface="Architect" pitchFamily="34" charset="0"/>
              </a:rPr>
              <a:t>Registration Advisement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 smtClean="0">
                <a:latin typeface="Architect" pitchFamily="34" charset="0"/>
              </a:rPr>
              <a:t>Science continued</a:t>
            </a:r>
            <a:endParaRPr lang="en-US" sz="6000" b="1" dirty="0">
              <a:latin typeface="Archite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latin typeface="Architect" pitchFamily="34" charset="0"/>
              </a:rPr>
              <a:t>***Remember***</a:t>
            </a:r>
          </a:p>
          <a:p>
            <a:pPr marL="0" indent="0">
              <a:buNone/>
            </a:pPr>
            <a:r>
              <a:rPr lang="en-US" sz="3200" b="1" dirty="0" smtClean="0">
                <a:latin typeface="Architect" pitchFamily="34" charset="0"/>
              </a:rPr>
              <a:t>In order to graduate, you must take the following science courses: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endParaRPr lang="en-US" sz="1000" dirty="0" smtClean="0"/>
          </a:p>
          <a:p>
            <a:pPr marL="457200" lvl="1" indent="0">
              <a:buNone/>
            </a:pPr>
            <a:r>
              <a:rPr lang="en-US" sz="2800" b="1" dirty="0">
                <a:latin typeface="Architect" pitchFamily="34" charset="0"/>
              </a:rPr>
              <a:t>	</a:t>
            </a:r>
            <a:r>
              <a:rPr lang="en-US" sz="2800" b="1" dirty="0" smtClean="0">
                <a:latin typeface="Architect" pitchFamily="34" charset="0"/>
              </a:rPr>
              <a:t>Biology</a:t>
            </a:r>
          </a:p>
          <a:p>
            <a:pPr marL="457200" lvl="1" indent="0">
              <a:buNone/>
            </a:pPr>
            <a:r>
              <a:rPr lang="en-US" sz="2800" b="1" dirty="0">
                <a:latin typeface="Architect" pitchFamily="34" charset="0"/>
              </a:rPr>
              <a:t>	</a:t>
            </a:r>
            <a:r>
              <a:rPr lang="en-US" sz="2800" b="1" dirty="0" smtClean="0">
                <a:latin typeface="Architect" pitchFamily="34" charset="0"/>
              </a:rPr>
              <a:t>Physical Science OR Physics</a:t>
            </a:r>
          </a:p>
          <a:p>
            <a:pPr marL="457200" lvl="1" indent="0">
              <a:buNone/>
            </a:pPr>
            <a:r>
              <a:rPr lang="en-US" sz="2800" b="1" dirty="0">
                <a:latin typeface="Architect" pitchFamily="34" charset="0"/>
              </a:rPr>
              <a:t>	</a:t>
            </a:r>
            <a:r>
              <a:rPr lang="en-US" sz="2800" b="1" dirty="0" smtClean="0">
                <a:latin typeface="Architect" pitchFamily="34" charset="0"/>
              </a:rPr>
              <a:t>Chemistry or Environmental Science</a:t>
            </a:r>
          </a:p>
          <a:p>
            <a:pPr marL="457200" lvl="1" indent="0">
              <a:buNone/>
            </a:pPr>
            <a:r>
              <a:rPr lang="en-US" sz="2800" b="1" dirty="0">
                <a:latin typeface="Architect" pitchFamily="34" charset="0"/>
              </a:rPr>
              <a:t>	</a:t>
            </a:r>
            <a:r>
              <a:rPr lang="en-US" sz="2800" b="1" dirty="0" smtClean="0">
                <a:latin typeface="Architect" pitchFamily="34" charset="0"/>
              </a:rPr>
              <a:t>4</a:t>
            </a:r>
            <a:r>
              <a:rPr lang="en-US" sz="2800" b="1" baseline="30000" dirty="0" smtClean="0">
                <a:latin typeface="Architect" pitchFamily="34" charset="0"/>
              </a:rPr>
              <a:t>th</a:t>
            </a:r>
            <a:r>
              <a:rPr lang="en-US" sz="2800" b="1" dirty="0" smtClean="0">
                <a:latin typeface="Architect" pitchFamily="34" charset="0"/>
              </a:rPr>
              <a:t> Science is your choice </a:t>
            </a:r>
            <a:r>
              <a:rPr lang="en-US" sz="2800" b="1" dirty="0" smtClean="0">
                <a:latin typeface="Architect" pitchFamily="34" charset="0"/>
                <a:sym typeface="Wingdings" pitchFamily="2" charset="2"/>
              </a:rPr>
              <a:t></a:t>
            </a:r>
            <a:endParaRPr lang="en-US" sz="2800" b="1" dirty="0">
              <a:latin typeface="Archite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48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7391400" cy="914400"/>
          </a:xfrm>
        </p:spPr>
        <p:txBody>
          <a:bodyPr/>
          <a:lstStyle/>
          <a:p>
            <a:pPr algn="ctr"/>
            <a:r>
              <a:rPr lang="en-US" b="1" dirty="0">
                <a:latin typeface="Architect" pitchFamily="34" charset="0"/>
              </a:rPr>
              <a:t>Course Selection: Foreign Language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143000"/>
            <a:ext cx="7543800" cy="5562600"/>
          </a:xfrm>
        </p:spPr>
        <p:txBody>
          <a:bodyPr/>
          <a:lstStyle/>
          <a:p>
            <a:r>
              <a:rPr lang="en-US" b="1" dirty="0">
                <a:latin typeface="Architect" pitchFamily="34" charset="0"/>
              </a:rPr>
              <a:t>If </a:t>
            </a:r>
            <a:r>
              <a:rPr lang="en-US" b="1" dirty="0" smtClean="0">
                <a:latin typeface="Architect" pitchFamily="34" charset="0"/>
              </a:rPr>
              <a:t>you have a final average of 85 or above in 9</a:t>
            </a:r>
            <a:r>
              <a:rPr lang="en-US" b="1" baseline="30000" dirty="0" smtClean="0">
                <a:latin typeface="Architect" pitchFamily="34" charset="0"/>
              </a:rPr>
              <a:t>th</a:t>
            </a:r>
            <a:r>
              <a:rPr lang="en-US" b="1" dirty="0" smtClean="0">
                <a:latin typeface="Architect" pitchFamily="34" charset="0"/>
              </a:rPr>
              <a:t> Lit., you may </a:t>
            </a:r>
            <a:r>
              <a:rPr lang="en-US" b="1" dirty="0">
                <a:latin typeface="Architect" pitchFamily="34" charset="0"/>
              </a:rPr>
              <a:t>sign up for one of the following: </a:t>
            </a:r>
            <a:r>
              <a:rPr lang="en-US" b="1" dirty="0" smtClean="0">
                <a:latin typeface="Architect" pitchFamily="34" charset="0"/>
              </a:rPr>
              <a:t>Latin,  Spanish, or French.</a:t>
            </a:r>
            <a:endParaRPr lang="en-US" b="1" dirty="0">
              <a:latin typeface="Architect" pitchFamily="34" charset="0"/>
            </a:endParaRPr>
          </a:p>
          <a:p>
            <a:r>
              <a:rPr lang="en-US" b="1" dirty="0" smtClean="0">
                <a:latin typeface="Architect" pitchFamily="34" charset="0"/>
              </a:rPr>
              <a:t>If </a:t>
            </a:r>
            <a:r>
              <a:rPr lang="en-US" b="1" dirty="0">
                <a:latin typeface="Architect" pitchFamily="34" charset="0"/>
              </a:rPr>
              <a:t>you are finishing your first year of </a:t>
            </a:r>
            <a:r>
              <a:rPr lang="en-US" b="1" dirty="0" smtClean="0">
                <a:latin typeface="Architect" pitchFamily="34" charset="0"/>
              </a:rPr>
              <a:t>Foreign Language, </a:t>
            </a:r>
            <a:r>
              <a:rPr lang="en-US" b="1" dirty="0">
                <a:latin typeface="Architect" pitchFamily="34" charset="0"/>
              </a:rPr>
              <a:t>you will sign up for </a:t>
            </a:r>
            <a:r>
              <a:rPr lang="en-US" b="1" dirty="0" smtClean="0">
                <a:latin typeface="Architect" pitchFamily="34" charset="0"/>
              </a:rPr>
              <a:t>one of the following:  Latin 3 (you have successfully completed Latin 1 and Latin 2), Spanish 2A, or French 2A </a:t>
            </a:r>
            <a:r>
              <a:rPr lang="en-US" b="1" dirty="0">
                <a:latin typeface="Architect" pitchFamily="34" charset="0"/>
              </a:rPr>
              <a:t>as one of your elective </a:t>
            </a:r>
            <a:r>
              <a:rPr lang="en-US" b="1" dirty="0" smtClean="0">
                <a:latin typeface="Architect" pitchFamily="34" charset="0"/>
              </a:rPr>
              <a:t>choices.</a:t>
            </a:r>
            <a:endParaRPr lang="en-US" b="1" dirty="0">
              <a:latin typeface="Architect" pitchFamily="34" charset="0"/>
            </a:endParaRPr>
          </a:p>
          <a:p>
            <a:r>
              <a:rPr lang="en-US" b="1" dirty="0" smtClean="0">
                <a:latin typeface="Architect" pitchFamily="34" charset="0"/>
              </a:rPr>
              <a:t>Please </a:t>
            </a:r>
            <a:r>
              <a:rPr lang="en-US" b="1" dirty="0">
                <a:latin typeface="Architect" pitchFamily="34" charset="0"/>
              </a:rPr>
              <a:t>be advised that if you do not complete 2 years of the same Foreign Language, you may not be eligible to enter a 4-year college immediately after </a:t>
            </a:r>
            <a:r>
              <a:rPr lang="en-US" b="1" dirty="0" smtClean="0">
                <a:latin typeface="Architect" pitchFamily="34" charset="0"/>
              </a:rPr>
              <a:t>graduation. *Please check with your college.</a:t>
            </a:r>
          </a:p>
          <a:p>
            <a:r>
              <a:rPr lang="en-US" b="1" dirty="0" smtClean="0">
                <a:latin typeface="Architect" pitchFamily="34" charset="0"/>
              </a:rPr>
              <a:t>You do not need foreign language to graduate from high school.</a:t>
            </a:r>
            <a:endParaRPr lang="en-US" b="1" dirty="0">
              <a:latin typeface="Archite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latin typeface="Architect" pitchFamily="34" charset="0"/>
              </a:rPr>
              <a:t>Course Selection: Electives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43000"/>
            <a:ext cx="7391400" cy="5486400"/>
          </a:xfrm>
        </p:spPr>
        <p:txBody>
          <a:bodyPr/>
          <a:lstStyle/>
          <a:p>
            <a:r>
              <a:rPr lang="en-US" b="1" dirty="0">
                <a:latin typeface="Architect" pitchFamily="34" charset="0"/>
              </a:rPr>
              <a:t>You must use your Registration Booklet to identify the </a:t>
            </a:r>
            <a:r>
              <a:rPr lang="en-US" b="1" dirty="0" smtClean="0">
                <a:latin typeface="Architect" pitchFamily="34" charset="0"/>
              </a:rPr>
              <a:t>elective </a:t>
            </a:r>
            <a:r>
              <a:rPr lang="en-US" b="1" dirty="0">
                <a:latin typeface="Architect" pitchFamily="34" charset="0"/>
              </a:rPr>
              <a:t>classes you wish to take next year.</a:t>
            </a:r>
          </a:p>
          <a:p>
            <a:r>
              <a:rPr lang="en-US" b="1" dirty="0">
                <a:latin typeface="Architect" pitchFamily="34" charset="0"/>
              </a:rPr>
              <a:t>Please indicate what your 1</a:t>
            </a:r>
            <a:r>
              <a:rPr lang="en-US" b="1" baseline="30000" dirty="0">
                <a:latin typeface="Architect" pitchFamily="34" charset="0"/>
              </a:rPr>
              <a:t>st</a:t>
            </a:r>
            <a:r>
              <a:rPr lang="en-US" b="1" dirty="0">
                <a:latin typeface="Architect" pitchFamily="34" charset="0"/>
              </a:rPr>
              <a:t>, 2</a:t>
            </a:r>
            <a:r>
              <a:rPr lang="en-US" b="1" baseline="30000" dirty="0">
                <a:latin typeface="Architect" pitchFamily="34" charset="0"/>
              </a:rPr>
              <a:t>nd</a:t>
            </a:r>
            <a:r>
              <a:rPr lang="en-US" b="1" dirty="0">
                <a:latin typeface="Architect" pitchFamily="34" charset="0"/>
              </a:rPr>
              <a:t>, 3</a:t>
            </a:r>
            <a:r>
              <a:rPr lang="en-US" b="1" baseline="30000" dirty="0">
                <a:latin typeface="Architect" pitchFamily="34" charset="0"/>
              </a:rPr>
              <a:t>rd</a:t>
            </a:r>
            <a:r>
              <a:rPr lang="en-US" b="1" dirty="0">
                <a:latin typeface="Architect" pitchFamily="34" charset="0"/>
              </a:rPr>
              <a:t>, 4</a:t>
            </a:r>
            <a:r>
              <a:rPr lang="en-US" b="1" baseline="30000" dirty="0">
                <a:latin typeface="Architect" pitchFamily="34" charset="0"/>
              </a:rPr>
              <a:t>th</a:t>
            </a:r>
            <a:r>
              <a:rPr lang="en-US" b="1" dirty="0">
                <a:latin typeface="Architect" pitchFamily="34" charset="0"/>
              </a:rPr>
              <a:t> &amp; 5th choices are, but be aware that there is </a:t>
            </a:r>
            <a:r>
              <a:rPr lang="en-US" b="1" u="sng" dirty="0">
                <a:latin typeface="Architect" pitchFamily="34" charset="0"/>
              </a:rPr>
              <a:t>NO</a:t>
            </a:r>
            <a:r>
              <a:rPr lang="en-US" b="1" dirty="0">
                <a:latin typeface="Architect" pitchFamily="34" charset="0"/>
              </a:rPr>
              <a:t> guarantee that you will get your top choices.</a:t>
            </a:r>
          </a:p>
          <a:p>
            <a:r>
              <a:rPr lang="en-US" b="1" dirty="0">
                <a:latin typeface="Architect" pitchFamily="34" charset="0"/>
              </a:rPr>
              <a:t>If you fail to indicate what your choices are, you will automatically be scheduled into whatever elective classes have seats available.</a:t>
            </a:r>
          </a:p>
          <a:p>
            <a:r>
              <a:rPr lang="en-US" b="1" dirty="0">
                <a:latin typeface="Architect" pitchFamily="34" charset="0"/>
              </a:rPr>
              <a:t>ANYONE may register for classes at HCCA, BUT you </a:t>
            </a:r>
            <a:r>
              <a:rPr lang="en-US" b="1" u="sng" dirty="0">
                <a:latin typeface="Architect" pitchFamily="34" charset="0"/>
              </a:rPr>
              <a:t>must complete an application package and checklist</a:t>
            </a:r>
            <a:r>
              <a:rPr lang="en-US" b="1" dirty="0">
                <a:latin typeface="Architect" pitchFamily="34" charset="0"/>
              </a:rPr>
              <a:t> that you can obtain from your </a:t>
            </a:r>
            <a:r>
              <a:rPr lang="en-US" b="1" dirty="0" smtClean="0">
                <a:latin typeface="Architect" pitchFamily="34" charset="0"/>
              </a:rPr>
              <a:t>counselor.  You must attend their open house at the Houston County Career Center on February 20, 2014, from 4:00 – 6:00.  </a:t>
            </a:r>
            <a:endParaRPr lang="en-US" b="1" dirty="0">
              <a:latin typeface="Archite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latin typeface="Architect" pitchFamily="34" charset="0"/>
              </a:rPr>
              <a:t>What to Expect as a Sophomore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295400"/>
            <a:ext cx="7467600" cy="5334000"/>
          </a:xfrm>
        </p:spPr>
        <p:txBody>
          <a:bodyPr/>
          <a:lstStyle/>
          <a:p>
            <a:r>
              <a:rPr lang="en-US" sz="2800" b="1" dirty="0">
                <a:latin typeface="Architect" pitchFamily="34" charset="0"/>
              </a:rPr>
              <a:t>As a sophomore, you will be required to take the PSAT in October.</a:t>
            </a:r>
          </a:p>
          <a:p>
            <a:r>
              <a:rPr lang="en-US" sz="2800" b="1" dirty="0">
                <a:latin typeface="Architect" pitchFamily="34" charset="0"/>
              </a:rPr>
              <a:t>As a sophomore, you will have to take an EOCT in both Physical Science and in </a:t>
            </a:r>
            <a:r>
              <a:rPr lang="en-US" sz="2800" b="1" dirty="0" smtClean="0">
                <a:latin typeface="Architect" pitchFamily="34" charset="0"/>
              </a:rPr>
              <a:t>Analytical Geometry.</a:t>
            </a:r>
            <a:endParaRPr lang="en-US" sz="2800" b="1" dirty="0">
              <a:latin typeface="Architect" pitchFamily="34" charset="0"/>
            </a:endParaRPr>
          </a:p>
          <a:p>
            <a:r>
              <a:rPr lang="en-US" sz="2800" b="1" dirty="0">
                <a:latin typeface="Architect" pitchFamily="34" charset="0"/>
              </a:rPr>
              <a:t>If you are already aware of the college program of study and/or career path you want to pursue, try to enhance this interest by taking electives that support your </a:t>
            </a:r>
            <a:r>
              <a:rPr lang="en-US" sz="2800" b="1" dirty="0" smtClean="0">
                <a:latin typeface="Architect" pitchFamily="34" charset="0"/>
              </a:rPr>
              <a:t>choice.</a:t>
            </a:r>
            <a:endParaRPr lang="en-US" sz="2800" b="1" dirty="0">
              <a:latin typeface="Architect" pitchFamily="34" charset="0"/>
            </a:endParaRPr>
          </a:p>
          <a:p>
            <a:r>
              <a:rPr lang="en-US" sz="2800" b="1" dirty="0">
                <a:latin typeface="Architect" pitchFamily="34" charset="0"/>
              </a:rPr>
              <a:t>Make use of the GA College 411 website in order to map out your high school plans &amp; </a:t>
            </a:r>
            <a:r>
              <a:rPr lang="en-US" sz="2800" b="1" dirty="0" smtClean="0">
                <a:latin typeface="Architect" pitchFamily="34" charset="0"/>
              </a:rPr>
              <a:t>beyond.</a:t>
            </a:r>
            <a:endParaRPr lang="en-US" sz="2800" b="1" dirty="0">
              <a:latin typeface="Archite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>
                <a:latin typeface="Architect" pitchFamily="34" charset="0"/>
              </a:rPr>
              <a:t>Advisement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>
                <a:latin typeface="Architect" pitchFamily="34" charset="0"/>
              </a:rPr>
              <a:t>Bear Paws:  Feb. 25</a:t>
            </a:r>
            <a:r>
              <a:rPr lang="en-US" sz="2800" b="1" u="sng" baseline="30000" dirty="0">
                <a:latin typeface="Architect" pitchFamily="34" charset="0"/>
              </a:rPr>
              <a:t>th</a:t>
            </a:r>
            <a:r>
              <a:rPr lang="en-US" sz="2800" b="1" u="sng" dirty="0">
                <a:latin typeface="Architect" pitchFamily="34" charset="0"/>
              </a:rPr>
              <a:t> to Feb. 27</a:t>
            </a:r>
            <a:r>
              <a:rPr lang="en-US" sz="2800" b="1" u="sng" baseline="30000" dirty="0">
                <a:latin typeface="Architect" pitchFamily="34" charset="0"/>
              </a:rPr>
              <a:t>th</a:t>
            </a:r>
            <a:r>
              <a:rPr lang="en-US" sz="2800" b="1" u="sng" dirty="0">
                <a:latin typeface="Architect" pitchFamily="34" charset="0"/>
              </a:rPr>
              <a:t>  </a:t>
            </a:r>
          </a:p>
          <a:p>
            <a:pPr lvl="1">
              <a:buFont typeface="Wingdings" pitchFamily="2" charset="2"/>
              <a:buChar char="v"/>
            </a:pPr>
            <a:r>
              <a:rPr lang="en-US" sz="3000" b="1" dirty="0">
                <a:latin typeface="Architect" pitchFamily="34" charset="0"/>
              </a:rPr>
              <a:t>Complete Registration forms during Bear Paws with your advisor.</a:t>
            </a:r>
          </a:p>
          <a:p>
            <a:pPr marL="0" indent="0">
              <a:buNone/>
            </a:pPr>
            <a:endParaRPr lang="en-US" sz="1800" dirty="0">
              <a:latin typeface="Architect" pitchFamily="34" charset="0"/>
            </a:endParaRPr>
          </a:p>
          <a:p>
            <a:r>
              <a:rPr lang="en-US" sz="2800" b="1" u="sng" dirty="0">
                <a:latin typeface="Architect" pitchFamily="34" charset="0"/>
              </a:rPr>
              <a:t>Evening Advisement:  March 4</a:t>
            </a:r>
            <a:r>
              <a:rPr lang="en-US" sz="2800" b="1" u="sng" baseline="30000" dirty="0">
                <a:latin typeface="Architect" pitchFamily="34" charset="0"/>
              </a:rPr>
              <a:t>th</a:t>
            </a:r>
            <a:r>
              <a:rPr lang="en-US" sz="2800" b="1" u="sng" dirty="0">
                <a:latin typeface="Architect" pitchFamily="34" charset="0"/>
              </a:rPr>
              <a:t>, 5</a:t>
            </a:r>
            <a:r>
              <a:rPr lang="en-US" sz="2800" b="1" u="sng" baseline="30000" dirty="0">
                <a:latin typeface="Architect" pitchFamily="34" charset="0"/>
              </a:rPr>
              <a:t>th</a:t>
            </a:r>
            <a:r>
              <a:rPr lang="en-US" sz="2800" b="1" u="sng" dirty="0">
                <a:latin typeface="Architect" pitchFamily="34" charset="0"/>
              </a:rPr>
              <a:t>, 6</a:t>
            </a:r>
            <a:r>
              <a:rPr lang="en-US" sz="2800" b="1" u="sng" baseline="30000" dirty="0">
                <a:latin typeface="Architect" pitchFamily="34" charset="0"/>
              </a:rPr>
              <a:t>th</a:t>
            </a:r>
            <a:endParaRPr lang="en-US" sz="2800" b="1" u="sng" dirty="0">
              <a:latin typeface="Architect" pitchFamily="34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dirty="0">
                <a:latin typeface="Architect" pitchFamily="34" charset="0"/>
              </a:rPr>
              <a:t>	</a:t>
            </a:r>
            <a:r>
              <a:rPr lang="en-US" sz="2800" b="1" dirty="0">
                <a:latin typeface="Architect" pitchFamily="34" charset="0"/>
              </a:rPr>
              <a:t>On one of these dates, your parent and you will meet with your advisor to finalize your schedule. 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b="1" dirty="0">
                <a:latin typeface="Architect" pitchFamily="34" charset="0"/>
              </a:rPr>
              <a:t>	Advisor will contact your parent to schedule an appointment.</a:t>
            </a:r>
          </a:p>
          <a:p>
            <a:endParaRPr lang="en-US" sz="2800" dirty="0">
              <a:latin typeface="Archite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64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>
                <a:latin typeface="Architect" pitchFamily="34" charset="0"/>
              </a:rPr>
              <a:t>Registration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>
                <a:latin typeface="Architect" pitchFamily="34" charset="0"/>
              </a:rPr>
              <a:t>Your Advisor will be collecting your registration form at the end of this period.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>
                <a:latin typeface="Architect" pitchFamily="34" charset="0"/>
              </a:rPr>
              <a:t>You will be given a copy of the registration form for your parent/guardian to review.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>
                <a:latin typeface="Architect" pitchFamily="34" charset="0"/>
              </a:rPr>
              <a:t>Show your parent/guardian the registration guide when reviewing your selected courses.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>
                <a:latin typeface="Architect" pitchFamily="34" charset="0"/>
              </a:rPr>
              <a:t>The </a:t>
            </a:r>
            <a:r>
              <a:rPr lang="en-US" sz="2800" b="1" dirty="0" smtClean="0">
                <a:latin typeface="Architect" pitchFamily="34" charset="0"/>
              </a:rPr>
              <a:t>yellow copy </a:t>
            </a:r>
            <a:r>
              <a:rPr lang="en-US" sz="2800" b="1" dirty="0">
                <a:latin typeface="Architect" pitchFamily="34" charset="0"/>
              </a:rPr>
              <a:t>is for your parent/guardian to </a:t>
            </a:r>
            <a:r>
              <a:rPr lang="en-US" sz="2800" b="1" u="sng" dirty="0">
                <a:latin typeface="Architect" pitchFamily="34" charset="0"/>
              </a:rPr>
              <a:t>KEEP</a:t>
            </a:r>
            <a:r>
              <a:rPr lang="en-US" sz="2800" b="1" dirty="0">
                <a:latin typeface="Architect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>
                <a:latin typeface="Architect" pitchFamily="34" charset="0"/>
              </a:rPr>
              <a:t>Failure to comply with these instructions may result in you being randomly scheduled for classes that you may NOT want.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63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>
                <a:latin typeface="Architect" pitchFamily="34" charset="0"/>
              </a:rPr>
              <a:t>Your Registration Form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493838"/>
            <a:ext cx="7010400" cy="4830762"/>
          </a:xfrm>
        </p:spPr>
        <p:txBody>
          <a:bodyPr/>
          <a:lstStyle/>
          <a:p>
            <a:r>
              <a:rPr lang="en-US" sz="3600" b="1" dirty="0">
                <a:latin typeface="Architect" pitchFamily="34" charset="0"/>
                <a:cs typeface="Times New Roman" pitchFamily="18" charset="0"/>
              </a:rPr>
              <a:t>Please complete the following sections at the top of your form:</a:t>
            </a:r>
          </a:p>
          <a:p>
            <a:pPr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dirty="0">
                <a:latin typeface="Architect" pitchFamily="34" charset="0"/>
                <a:cs typeface="Times New Roman" pitchFamily="18" charset="0"/>
              </a:rPr>
              <a:t>Your </a:t>
            </a:r>
            <a:r>
              <a:rPr lang="en-US" b="1" dirty="0" smtClean="0">
                <a:latin typeface="Architect" pitchFamily="34" charset="0"/>
                <a:cs typeface="Times New Roman" pitchFamily="18" charset="0"/>
              </a:rPr>
              <a:t>Name:</a:t>
            </a:r>
            <a:r>
              <a:rPr lang="en-US" dirty="0" smtClean="0">
                <a:latin typeface="Architect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Architect" pitchFamily="34" charset="0"/>
                <a:cs typeface="Times New Roman" pitchFamily="18" charset="0"/>
              </a:rPr>
              <a:t>	</a:t>
            </a:r>
            <a:r>
              <a:rPr lang="en-US" dirty="0" smtClean="0">
                <a:latin typeface="Architect" pitchFamily="34" charset="0"/>
                <a:cs typeface="Times New Roman" pitchFamily="18" charset="0"/>
              </a:rPr>
              <a:t>(No nick names)</a:t>
            </a:r>
            <a:r>
              <a:rPr lang="en-US" dirty="0">
                <a:latin typeface="Architect" pitchFamily="34" charset="0"/>
                <a:cs typeface="Times New Roman" pitchFamily="18" charset="0"/>
              </a:rPr>
              <a:t>	</a:t>
            </a:r>
          </a:p>
          <a:p>
            <a:pPr>
              <a:buFontTx/>
              <a:buNone/>
            </a:pPr>
            <a:r>
              <a:rPr lang="en-US" b="1" dirty="0">
                <a:latin typeface="Architect" pitchFamily="34" charset="0"/>
                <a:cs typeface="Times New Roman" pitchFamily="18" charset="0"/>
              </a:rPr>
              <a:t>		ID</a:t>
            </a:r>
            <a:r>
              <a:rPr lang="en-US" b="1" dirty="0" smtClean="0">
                <a:latin typeface="Architect" pitchFamily="34" charset="0"/>
                <a:cs typeface="Times New Roman" pitchFamily="18" charset="0"/>
              </a:rPr>
              <a:t>#:</a:t>
            </a:r>
            <a:r>
              <a:rPr lang="en-US" dirty="0" smtClean="0">
                <a:latin typeface="Architect" pitchFamily="34" charset="0"/>
                <a:cs typeface="Times New Roman" pitchFamily="18" charset="0"/>
              </a:rPr>
              <a:t> 		(</a:t>
            </a:r>
            <a:r>
              <a:rPr lang="en-US" dirty="0">
                <a:latin typeface="Architect" pitchFamily="34" charset="0"/>
                <a:cs typeface="Times New Roman" pitchFamily="18" charset="0"/>
              </a:rPr>
              <a:t>your lunch number)</a:t>
            </a:r>
            <a:endParaRPr lang="en-US" b="1" dirty="0">
              <a:latin typeface="Architect" pitchFamily="34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dirty="0">
                <a:latin typeface="Architect" pitchFamily="34" charset="0"/>
                <a:cs typeface="Times New Roman" pitchFamily="18" charset="0"/>
              </a:rPr>
              <a:t>		</a:t>
            </a:r>
            <a:r>
              <a:rPr lang="en-US" b="1" dirty="0">
                <a:latin typeface="Architect" pitchFamily="34" charset="0"/>
                <a:cs typeface="Times New Roman" pitchFamily="18" charset="0"/>
              </a:rPr>
              <a:t>Your </a:t>
            </a:r>
            <a:r>
              <a:rPr lang="en-US" b="1" dirty="0" smtClean="0">
                <a:latin typeface="Architect" pitchFamily="34" charset="0"/>
                <a:cs typeface="Times New Roman" pitchFamily="18" charset="0"/>
              </a:rPr>
              <a:t>Advisor’s Name</a:t>
            </a:r>
            <a:endParaRPr lang="en-US" dirty="0">
              <a:latin typeface="Architect" pitchFamily="34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>
                <a:latin typeface="Architect" pitchFamily="34" charset="0"/>
              </a:rPr>
              <a:t>Credits Needed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 dirty="0">
                <a:latin typeface="Architect" pitchFamily="34" charset="0"/>
                <a:cs typeface="Times New Roman" pitchFamily="18" charset="0"/>
              </a:rPr>
              <a:t>You must have earned </a:t>
            </a:r>
            <a:r>
              <a:rPr lang="en-US" sz="4000" b="1" u="sng" dirty="0">
                <a:latin typeface="Architect" pitchFamily="34" charset="0"/>
                <a:cs typeface="Times New Roman" pitchFamily="18" charset="0"/>
              </a:rPr>
              <a:t>5</a:t>
            </a:r>
            <a:r>
              <a:rPr lang="en-US" sz="4000" b="1" dirty="0">
                <a:latin typeface="Architect" pitchFamily="34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Architect" pitchFamily="34" charset="0"/>
                <a:cs typeface="Times New Roman" pitchFamily="18" charset="0"/>
              </a:rPr>
              <a:t>units credits </a:t>
            </a:r>
            <a:r>
              <a:rPr lang="en-US" sz="4000" b="1" dirty="0">
                <a:latin typeface="Architect" pitchFamily="34" charset="0"/>
                <a:cs typeface="Times New Roman" pitchFamily="18" charset="0"/>
              </a:rPr>
              <a:t>by the end of this semester in order to be qualified as a Sophomore next school </a:t>
            </a:r>
            <a:r>
              <a:rPr lang="en-US" sz="4000" b="1" dirty="0" smtClean="0">
                <a:latin typeface="Architect" pitchFamily="34" charset="0"/>
                <a:cs typeface="Times New Roman" pitchFamily="18" charset="0"/>
              </a:rPr>
              <a:t>year</a:t>
            </a:r>
            <a:r>
              <a:rPr lang="en-US" sz="4000" b="1" dirty="0" smtClean="0">
                <a:latin typeface="Architect" pitchFamily="34" charset="0"/>
              </a:rPr>
              <a:t>.</a:t>
            </a:r>
            <a:endParaRPr lang="en-US" sz="4000" b="1" dirty="0">
              <a:latin typeface="Architect" pitchFamily="34" charset="0"/>
            </a:endParaRPr>
          </a:p>
          <a:p>
            <a:r>
              <a:rPr lang="en-US" sz="4000" b="1" dirty="0">
                <a:latin typeface="Architect" pitchFamily="34" charset="0"/>
                <a:cs typeface="Times New Roman" pitchFamily="18" charset="0"/>
              </a:rPr>
              <a:t>You must have </a:t>
            </a:r>
            <a:r>
              <a:rPr lang="en-US" sz="4000" b="1" u="sng" dirty="0">
                <a:latin typeface="Architect" pitchFamily="34" charset="0"/>
                <a:cs typeface="Times New Roman" pitchFamily="18" charset="0"/>
              </a:rPr>
              <a:t>24</a:t>
            </a:r>
            <a:r>
              <a:rPr lang="en-US" sz="4000" b="1" dirty="0">
                <a:latin typeface="Architect" pitchFamily="34" charset="0"/>
                <a:cs typeface="Times New Roman" pitchFamily="18" charset="0"/>
              </a:rPr>
              <a:t> credits to </a:t>
            </a:r>
            <a:r>
              <a:rPr lang="en-US" sz="4000" b="1" dirty="0" smtClean="0">
                <a:latin typeface="Architect" pitchFamily="34" charset="0"/>
                <a:cs typeface="Times New Roman" pitchFamily="18" charset="0"/>
              </a:rPr>
              <a:t>graduate.</a:t>
            </a:r>
            <a:endParaRPr lang="en-US" sz="4000" b="1" dirty="0">
              <a:latin typeface="Architect" pitchFamily="34" charset="0"/>
              <a:cs typeface="Times New Roman" pitchFamily="18" charset="0"/>
            </a:endParaRP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  <a:latin typeface="Architect" pitchFamily="34" charset="0"/>
                <a:cs typeface="Times New Roman" pitchFamily="18" charset="0"/>
              </a:rPr>
              <a:t>Current Graduation Requirements</a:t>
            </a:r>
            <a:endParaRPr lang="en-US" b="1" u="sng" dirty="0">
              <a:solidFill>
                <a:schemeClr val="tx1"/>
              </a:solidFill>
              <a:latin typeface="Architect" pitchFamily="34" charset="0"/>
              <a:cs typeface="Times New Roman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493838"/>
            <a:ext cx="7391400" cy="4525962"/>
          </a:xfrm>
        </p:spPr>
        <p:txBody>
          <a:bodyPr/>
          <a:lstStyle/>
          <a:p>
            <a:r>
              <a:rPr lang="en-US" b="1" dirty="0">
                <a:latin typeface="Architect" pitchFamily="34" charset="0"/>
                <a:cs typeface="Times New Roman" pitchFamily="18" charset="0"/>
              </a:rPr>
              <a:t>English/Language Arts			</a:t>
            </a:r>
            <a:r>
              <a:rPr lang="en-US" b="1" dirty="0">
                <a:solidFill>
                  <a:srgbClr val="FF0000"/>
                </a:solidFill>
                <a:latin typeface="Architect" pitchFamily="34" charset="0"/>
                <a:cs typeface="Times New Roman" pitchFamily="18" charset="0"/>
              </a:rPr>
              <a:t>4 Credits</a:t>
            </a:r>
          </a:p>
          <a:p>
            <a:r>
              <a:rPr lang="en-US" b="1" dirty="0">
                <a:latin typeface="Architect" pitchFamily="34" charset="0"/>
                <a:cs typeface="Times New Roman" pitchFamily="18" charset="0"/>
              </a:rPr>
              <a:t>Math					</a:t>
            </a:r>
            <a:r>
              <a:rPr lang="en-US" b="1" dirty="0">
                <a:solidFill>
                  <a:srgbClr val="FF0000"/>
                </a:solidFill>
                <a:latin typeface="Architect" pitchFamily="34" charset="0"/>
                <a:cs typeface="Times New Roman" pitchFamily="18" charset="0"/>
              </a:rPr>
              <a:t>4 Credits</a:t>
            </a:r>
          </a:p>
          <a:p>
            <a:r>
              <a:rPr lang="en-US" b="1" dirty="0">
                <a:latin typeface="Architect" pitchFamily="34" charset="0"/>
                <a:cs typeface="Times New Roman" pitchFamily="18" charset="0"/>
              </a:rPr>
              <a:t>Science					</a:t>
            </a:r>
            <a:r>
              <a:rPr lang="en-US" b="1" dirty="0">
                <a:solidFill>
                  <a:srgbClr val="FF0000"/>
                </a:solidFill>
                <a:latin typeface="Architect" pitchFamily="34" charset="0"/>
                <a:cs typeface="Times New Roman" pitchFamily="18" charset="0"/>
              </a:rPr>
              <a:t>4 Credits</a:t>
            </a:r>
          </a:p>
          <a:p>
            <a:r>
              <a:rPr lang="en-US" b="1" dirty="0">
                <a:latin typeface="Architect" pitchFamily="34" charset="0"/>
                <a:cs typeface="Times New Roman" pitchFamily="18" charset="0"/>
              </a:rPr>
              <a:t>Social Studies				</a:t>
            </a:r>
            <a:r>
              <a:rPr lang="en-US" b="1" dirty="0">
                <a:solidFill>
                  <a:srgbClr val="FF0000"/>
                </a:solidFill>
                <a:latin typeface="Architect" pitchFamily="34" charset="0"/>
                <a:cs typeface="Times New Roman" pitchFamily="18" charset="0"/>
              </a:rPr>
              <a:t>3 Credits</a:t>
            </a:r>
          </a:p>
          <a:p>
            <a:r>
              <a:rPr lang="en-US" sz="2000" b="1" dirty="0">
                <a:latin typeface="Architect" pitchFamily="34" charset="0"/>
                <a:cs typeface="Times New Roman" pitchFamily="18" charset="0"/>
              </a:rPr>
              <a:t>CTAE and/or </a:t>
            </a:r>
            <a:r>
              <a:rPr lang="en-US" sz="2000" b="1" dirty="0" smtClean="0">
                <a:latin typeface="Architect" pitchFamily="34" charset="0"/>
                <a:cs typeface="Times New Roman" pitchFamily="18" charset="0"/>
              </a:rPr>
              <a:t>For. </a:t>
            </a:r>
            <a:r>
              <a:rPr lang="en-US" sz="2000" b="1" dirty="0">
                <a:latin typeface="Architect" pitchFamily="34" charset="0"/>
                <a:cs typeface="Times New Roman" pitchFamily="18" charset="0"/>
              </a:rPr>
              <a:t>Lang. and/or Fine Arts </a:t>
            </a:r>
            <a:r>
              <a:rPr lang="en-US" b="1" dirty="0">
                <a:latin typeface="Architect" pitchFamily="34" charset="0"/>
                <a:cs typeface="Times New Roman" pitchFamily="18" charset="0"/>
              </a:rPr>
              <a:t>	</a:t>
            </a:r>
            <a:r>
              <a:rPr lang="en-US" b="1" dirty="0" smtClean="0">
                <a:latin typeface="Architect" pitchFamily="34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Architect" pitchFamily="34" charset="0"/>
                <a:cs typeface="Times New Roman" pitchFamily="18" charset="0"/>
              </a:rPr>
              <a:t>3 </a:t>
            </a:r>
            <a:r>
              <a:rPr lang="en-US" b="1" dirty="0">
                <a:solidFill>
                  <a:srgbClr val="FF0000"/>
                </a:solidFill>
                <a:latin typeface="Architect" pitchFamily="34" charset="0"/>
                <a:cs typeface="Times New Roman" pitchFamily="18" charset="0"/>
              </a:rPr>
              <a:t>Credits</a:t>
            </a:r>
          </a:p>
          <a:p>
            <a:r>
              <a:rPr lang="en-US" b="1" dirty="0">
                <a:latin typeface="Architect" pitchFamily="34" charset="0"/>
                <a:cs typeface="Times New Roman" pitchFamily="18" charset="0"/>
              </a:rPr>
              <a:t>Health and Physical Education		</a:t>
            </a:r>
            <a:r>
              <a:rPr lang="en-US" b="1" dirty="0">
                <a:solidFill>
                  <a:srgbClr val="FF0000"/>
                </a:solidFill>
                <a:latin typeface="Architect" pitchFamily="34" charset="0"/>
                <a:cs typeface="Times New Roman" pitchFamily="18" charset="0"/>
              </a:rPr>
              <a:t>1 Credit</a:t>
            </a:r>
          </a:p>
          <a:p>
            <a:r>
              <a:rPr lang="en-US" b="1" dirty="0">
                <a:latin typeface="Architect" pitchFamily="34" charset="0"/>
                <a:cs typeface="Times New Roman" pitchFamily="18" charset="0"/>
              </a:rPr>
              <a:t>Electives					</a:t>
            </a:r>
            <a:r>
              <a:rPr lang="en-US" b="1" dirty="0">
                <a:solidFill>
                  <a:srgbClr val="FF0000"/>
                </a:solidFill>
                <a:latin typeface="Architect" pitchFamily="34" charset="0"/>
                <a:cs typeface="Times New Roman" pitchFamily="18" charset="0"/>
              </a:rPr>
              <a:t>5 Credits</a:t>
            </a:r>
          </a:p>
          <a:p>
            <a:endParaRPr lang="en-US" sz="3000" b="1" dirty="0">
              <a:solidFill>
                <a:srgbClr val="FF0000"/>
              </a:solidFill>
              <a:latin typeface="Architect" pitchFamily="34" charset="0"/>
            </a:endParaRPr>
          </a:p>
          <a:p>
            <a:r>
              <a:rPr lang="en-US" sz="3000" b="1" dirty="0">
                <a:solidFill>
                  <a:srgbClr val="FF0000"/>
                </a:solidFill>
                <a:latin typeface="Architect" pitchFamily="34" charset="0"/>
              </a:rPr>
              <a:t>Total Units				24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u="sng" dirty="0">
                <a:solidFill>
                  <a:schemeClr val="tx1"/>
                </a:solidFill>
                <a:latin typeface="Architect" pitchFamily="34" charset="0"/>
              </a:rPr>
              <a:t>Honors Students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b="1" dirty="0">
                <a:latin typeface="Architect" pitchFamily="34" charset="0"/>
                <a:cs typeface="Times New Roman" pitchFamily="18" charset="0"/>
              </a:rPr>
              <a:t>Must be in </a:t>
            </a:r>
            <a:r>
              <a:rPr lang="en-US" sz="4400" b="1" dirty="0" smtClean="0">
                <a:latin typeface="Architect" pitchFamily="34" charset="0"/>
                <a:cs typeface="Times New Roman" pitchFamily="18" charset="0"/>
              </a:rPr>
              <a:t>at least </a:t>
            </a:r>
            <a:r>
              <a:rPr lang="en-US" sz="4400" b="1" u="sng" dirty="0" smtClean="0">
                <a:latin typeface="Architect" pitchFamily="34" charset="0"/>
                <a:cs typeface="Times New Roman" pitchFamily="18" charset="0"/>
              </a:rPr>
              <a:t>one</a:t>
            </a:r>
            <a:r>
              <a:rPr lang="en-US" sz="4400" b="1" dirty="0" smtClean="0">
                <a:latin typeface="Architect" pitchFamily="34" charset="0"/>
                <a:cs typeface="Times New Roman" pitchFamily="18" charset="0"/>
              </a:rPr>
              <a:t> </a:t>
            </a:r>
            <a:r>
              <a:rPr lang="en-US" sz="4400" b="1" dirty="0">
                <a:latin typeface="Architect" pitchFamily="34" charset="0"/>
                <a:cs typeface="Times New Roman" pitchFamily="18" charset="0"/>
              </a:rPr>
              <a:t>honors </a:t>
            </a:r>
            <a:r>
              <a:rPr lang="en-US" sz="4400" b="1" dirty="0" smtClean="0">
                <a:latin typeface="Architect" pitchFamily="34" charset="0"/>
                <a:cs typeface="Times New Roman" pitchFamily="18" charset="0"/>
              </a:rPr>
              <a:t>class </a:t>
            </a:r>
            <a:r>
              <a:rPr lang="en-US" sz="4400" b="1" dirty="0">
                <a:latin typeface="Architect" pitchFamily="34" charset="0"/>
                <a:cs typeface="Times New Roman" pitchFamily="18" charset="0"/>
              </a:rPr>
              <a:t>to remain in honors.  </a:t>
            </a:r>
            <a:endParaRPr lang="en-US" sz="4400" b="1" dirty="0" smtClean="0">
              <a:latin typeface="Architect" pitchFamily="34" charset="0"/>
              <a:cs typeface="Times New Roman" pitchFamily="18" charset="0"/>
            </a:endParaRPr>
          </a:p>
          <a:p>
            <a:r>
              <a:rPr lang="en-US" sz="4400" b="1" dirty="0" smtClean="0">
                <a:latin typeface="Architect" pitchFamily="34" charset="0"/>
                <a:cs typeface="Times New Roman" pitchFamily="18" charset="0"/>
              </a:rPr>
              <a:t>Advanced Placement </a:t>
            </a:r>
            <a:r>
              <a:rPr lang="en-US" sz="4400" b="1" dirty="0">
                <a:latin typeface="Architect" pitchFamily="34" charset="0"/>
                <a:cs typeface="Times New Roman" pitchFamily="18" charset="0"/>
              </a:rPr>
              <a:t>classes count as honors classes.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latin typeface="Architect" pitchFamily="34" charset="0"/>
                <a:cs typeface="Times New Roman" pitchFamily="18" charset="0"/>
              </a:rPr>
              <a:t>Course Selection: English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524000"/>
            <a:ext cx="7391400" cy="5105400"/>
          </a:xfrm>
        </p:spPr>
        <p:txBody>
          <a:bodyPr/>
          <a:lstStyle/>
          <a:p>
            <a:r>
              <a:rPr lang="en-US" sz="3600" b="1" dirty="0">
                <a:latin typeface="Architect" pitchFamily="34" charset="0"/>
                <a:cs typeface="Times New Roman" pitchFamily="18" charset="0"/>
              </a:rPr>
              <a:t>You are </a:t>
            </a:r>
            <a:r>
              <a:rPr lang="en-US" sz="3600" b="1" u="sng" dirty="0">
                <a:latin typeface="Architect" pitchFamily="34" charset="0"/>
                <a:cs typeface="Times New Roman" pitchFamily="18" charset="0"/>
              </a:rPr>
              <a:t>required</a:t>
            </a:r>
            <a:r>
              <a:rPr lang="en-US" sz="3600" b="1" dirty="0">
                <a:latin typeface="Architect" pitchFamily="34" charset="0"/>
                <a:cs typeface="Times New Roman" pitchFamily="18" charset="0"/>
              </a:rPr>
              <a:t> to complete 4 units of English prior to </a:t>
            </a:r>
            <a:r>
              <a:rPr lang="en-US" sz="3600" b="1" dirty="0" smtClean="0">
                <a:latin typeface="Architect" pitchFamily="34" charset="0"/>
                <a:cs typeface="Times New Roman" pitchFamily="18" charset="0"/>
              </a:rPr>
              <a:t>graduation.</a:t>
            </a:r>
            <a:endParaRPr lang="en-US" sz="3600" b="1" dirty="0">
              <a:latin typeface="Architect" pitchFamily="34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Architect" pitchFamily="34" charset="0"/>
                <a:cs typeface="Times New Roman" pitchFamily="18" charset="0"/>
              </a:rPr>
              <a:t>You </a:t>
            </a:r>
            <a:r>
              <a:rPr lang="en-US" sz="3600" b="1" dirty="0">
                <a:latin typeface="Architect" pitchFamily="34" charset="0"/>
                <a:cs typeface="Times New Roman" pitchFamily="18" charset="0"/>
              </a:rPr>
              <a:t>are currently in 9</a:t>
            </a:r>
            <a:r>
              <a:rPr lang="en-US" sz="3600" b="1" baseline="30000" dirty="0">
                <a:latin typeface="Architect" pitchFamily="34" charset="0"/>
                <a:cs typeface="Times New Roman" pitchFamily="18" charset="0"/>
              </a:rPr>
              <a:t>th</a:t>
            </a:r>
            <a:r>
              <a:rPr lang="en-US" sz="3600" b="1" dirty="0">
                <a:latin typeface="Architect" pitchFamily="34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Architect" pitchFamily="34" charset="0"/>
                <a:cs typeface="Times New Roman" pitchFamily="18" charset="0"/>
              </a:rPr>
              <a:t>Literature, </a:t>
            </a:r>
            <a:r>
              <a:rPr lang="en-US" sz="3600" b="1" dirty="0">
                <a:latin typeface="Architect" pitchFamily="34" charset="0"/>
                <a:cs typeface="Times New Roman" pitchFamily="18" charset="0"/>
              </a:rPr>
              <a:t>you will circle </a:t>
            </a:r>
            <a:r>
              <a:rPr lang="en-US" sz="3600" b="1" dirty="0" smtClean="0">
                <a:latin typeface="Architect" pitchFamily="34" charset="0"/>
                <a:cs typeface="Times New Roman" pitchFamily="18" charset="0"/>
              </a:rPr>
              <a:t>the next 10</a:t>
            </a:r>
            <a:r>
              <a:rPr lang="en-US" sz="3600" b="1" baseline="30000" dirty="0" smtClean="0">
                <a:latin typeface="Architect" pitchFamily="34" charset="0"/>
                <a:cs typeface="Times New Roman" pitchFamily="18" charset="0"/>
              </a:rPr>
              <a:t>th</a:t>
            </a:r>
            <a:r>
              <a:rPr lang="en-US" sz="3600" b="1" dirty="0" smtClean="0">
                <a:latin typeface="Architect" pitchFamily="34" charset="0"/>
                <a:cs typeface="Times New Roman" pitchFamily="18" charset="0"/>
              </a:rPr>
              <a:t> grade literature course that has been recommended by your literature teacher</a:t>
            </a:r>
            <a:r>
              <a:rPr lang="en-US" sz="2800" b="1" dirty="0" smtClean="0">
                <a:latin typeface="Architect" pitchFamily="34" charset="0"/>
                <a:cs typeface="Times New Roman" pitchFamily="18" charset="0"/>
              </a:rPr>
              <a:t>.  </a:t>
            </a:r>
            <a:endParaRPr lang="en-US" sz="2800" b="1" dirty="0">
              <a:latin typeface="Architec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>
                <a:latin typeface="Architect" pitchFamily="34" charset="0"/>
                <a:cs typeface="Times New Roman" pitchFamily="18" charset="0"/>
              </a:rPr>
              <a:t>Course Selection: Math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7391400" cy="5257800"/>
          </a:xfrm>
        </p:spPr>
        <p:txBody>
          <a:bodyPr/>
          <a:lstStyle/>
          <a:p>
            <a:r>
              <a:rPr lang="en-US" sz="2600" b="1" dirty="0">
                <a:latin typeface="Architect" pitchFamily="34" charset="0"/>
                <a:cs typeface="Times New Roman" pitchFamily="18" charset="0"/>
              </a:rPr>
              <a:t>You are required to complete </a:t>
            </a:r>
            <a:r>
              <a:rPr lang="en-US" sz="2600" b="1" u="sng" dirty="0">
                <a:latin typeface="Architect" pitchFamily="34" charset="0"/>
                <a:cs typeface="Times New Roman" pitchFamily="18" charset="0"/>
              </a:rPr>
              <a:t>4</a:t>
            </a:r>
            <a:r>
              <a:rPr lang="en-US" sz="2600" b="1" dirty="0">
                <a:latin typeface="Architect" pitchFamily="34" charset="0"/>
                <a:cs typeface="Times New Roman" pitchFamily="18" charset="0"/>
              </a:rPr>
              <a:t> units of Math prior to </a:t>
            </a:r>
            <a:r>
              <a:rPr lang="en-US" sz="2600" b="1" dirty="0" smtClean="0">
                <a:latin typeface="Architect" pitchFamily="34" charset="0"/>
                <a:cs typeface="Times New Roman" pitchFamily="18" charset="0"/>
              </a:rPr>
              <a:t>graduation.</a:t>
            </a:r>
            <a:endParaRPr lang="en-US" sz="2600" b="1" dirty="0">
              <a:latin typeface="Architect" pitchFamily="34" charset="0"/>
              <a:cs typeface="Times New Roman" pitchFamily="18" charset="0"/>
            </a:endParaRPr>
          </a:p>
          <a:p>
            <a:r>
              <a:rPr lang="en-US" sz="2600" b="1" dirty="0" smtClean="0">
                <a:latin typeface="Architect" pitchFamily="34" charset="0"/>
                <a:cs typeface="Times New Roman" pitchFamily="18" charset="0"/>
              </a:rPr>
              <a:t>You are </a:t>
            </a:r>
            <a:r>
              <a:rPr lang="en-US" sz="2600" b="1" dirty="0">
                <a:latin typeface="Architect" pitchFamily="34" charset="0"/>
                <a:cs typeface="Times New Roman" pitchFamily="18" charset="0"/>
              </a:rPr>
              <a:t>currently in </a:t>
            </a:r>
            <a:r>
              <a:rPr lang="en-US" sz="2600" b="1" dirty="0" smtClean="0">
                <a:latin typeface="Architect" pitchFamily="34" charset="0"/>
                <a:cs typeface="Times New Roman" pitchFamily="18" charset="0"/>
              </a:rPr>
              <a:t>CCGPS Coordinate Algebra or Accelerated CCGPS Coordinate Algebra/Analytical Geometry. You </a:t>
            </a:r>
            <a:r>
              <a:rPr lang="en-US" sz="2600" b="1" dirty="0">
                <a:latin typeface="Architect" pitchFamily="34" charset="0"/>
                <a:cs typeface="Times New Roman" pitchFamily="18" charset="0"/>
              </a:rPr>
              <a:t>will circle </a:t>
            </a:r>
            <a:r>
              <a:rPr lang="en-US" sz="2600" b="1" dirty="0" smtClean="0">
                <a:latin typeface="Architect" pitchFamily="34" charset="0"/>
                <a:cs typeface="Times New Roman" pitchFamily="18" charset="0"/>
              </a:rPr>
              <a:t>the next math course that has been recommended by your math teacher.</a:t>
            </a:r>
            <a:endParaRPr lang="en-US" sz="2600" b="1" dirty="0">
              <a:latin typeface="Architect" pitchFamily="34" charset="0"/>
              <a:cs typeface="Times New Roman" pitchFamily="18" charset="0"/>
            </a:endParaRPr>
          </a:p>
          <a:p>
            <a:r>
              <a:rPr lang="en-US" sz="2600" b="1" dirty="0">
                <a:latin typeface="Architect" pitchFamily="34" charset="0"/>
                <a:cs typeface="Times New Roman" pitchFamily="18" charset="0"/>
              </a:rPr>
              <a:t>If you are currently in </a:t>
            </a:r>
            <a:r>
              <a:rPr lang="en-US" sz="2600" b="1" dirty="0" smtClean="0">
                <a:latin typeface="Architect" pitchFamily="34" charset="0"/>
                <a:cs typeface="Times New Roman" pitchFamily="18" charset="0"/>
              </a:rPr>
              <a:t>CCGPS Coordinate Algebra, you will take Analytical Geometry next year.  If you are in AC CCGPS Coordinate Algebra/Analytical Geometry, you will take the Analytical Geometry/Advanced Algebra next year.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7315200" cy="914400"/>
          </a:xfrm>
        </p:spPr>
        <p:txBody>
          <a:bodyPr/>
          <a:lstStyle/>
          <a:p>
            <a:pPr algn="ctr"/>
            <a:r>
              <a:rPr lang="en-US" sz="4000" b="1" dirty="0">
                <a:latin typeface="Architect" pitchFamily="34" charset="0"/>
                <a:cs typeface="Times New Roman" pitchFamily="18" charset="0"/>
              </a:rPr>
              <a:t>Course Selection: Social Studies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524000"/>
            <a:ext cx="7543800" cy="5486400"/>
          </a:xfrm>
        </p:spPr>
        <p:txBody>
          <a:bodyPr/>
          <a:lstStyle/>
          <a:p>
            <a:r>
              <a:rPr lang="en-US" sz="3200" b="1" dirty="0">
                <a:latin typeface="Architect" pitchFamily="34" charset="0"/>
              </a:rPr>
              <a:t>You are required to complete 3 units of Social Studies prior to </a:t>
            </a:r>
            <a:r>
              <a:rPr lang="en-US" sz="3200" b="1" dirty="0" smtClean="0">
                <a:latin typeface="Architect" pitchFamily="34" charset="0"/>
              </a:rPr>
              <a:t>graduation.</a:t>
            </a:r>
            <a:r>
              <a:rPr lang="en-US" sz="3200" dirty="0" smtClean="0">
                <a:latin typeface="Architect" pitchFamily="34" charset="0"/>
              </a:rPr>
              <a:t> </a:t>
            </a:r>
            <a:endParaRPr lang="en-US" sz="3200" dirty="0">
              <a:latin typeface="Architect" pitchFamily="34" charset="0"/>
            </a:endParaRPr>
          </a:p>
          <a:p>
            <a:r>
              <a:rPr lang="en-US" sz="3200" b="1" dirty="0">
                <a:latin typeface="Architect" pitchFamily="34" charset="0"/>
              </a:rPr>
              <a:t>You will circle World History </a:t>
            </a:r>
            <a:r>
              <a:rPr lang="en-US" sz="3200" b="1" dirty="0" smtClean="0">
                <a:latin typeface="Architect" pitchFamily="34" charset="0"/>
              </a:rPr>
              <a:t>as </a:t>
            </a:r>
            <a:r>
              <a:rPr lang="en-US" sz="3200" b="1" dirty="0">
                <a:latin typeface="Architect" pitchFamily="34" charset="0"/>
              </a:rPr>
              <a:t>your next </a:t>
            </a:r>
            <a:r>
              <a:rPr lang="en-US" sz="3200" b="1" dirty="0" smtClean="0">
                <a:latin typeface="Architect" pitchFamily="34" charset="0"/>
              </a:rPr>
              <a:t>course.</a:t>
            </a:r>
            <a:endParaRPr lang="en-US" sz="3200" b="1" dirty="0">
              <a:latin typeface="Architect" pitchFamily="34" charset="0"/>
            </a:endParaRPr>
          </a:p>
          <a:p>
            <a:r>
              <a:rPr lang="en-US" sz="3200" b="1" dirty="0">
                <a:latin typeface="Architect" pitchFamily="34" charset="0"/>
              </a:rPr>
              <a:t>If you are in the gifted program, you may circle </a:t>
            </a:r>
            <a:r>
              <a:rPr lang="en-US" sz="3200" b="1" dirty="0" smtClean="0">
                <a:latin typeface="Architect" pitchFamily="34" charset="0"/>
              </a:rPr>
              <a:t>Honors World </a:t>
            </a:r>
            <a:r>
              <a:rPr lang="en-US" sz="3200" b="1" dirty="0">
                <a:latin typeface="Architect" pitchFamily="34" charset="0"/>
              </a:rPr>
              <a:t>History </a:t>
            </a:r>
            <a:r>
              <a:rPr lang="en-US" sz="3200" b="1" dirty="0" smtClean="0">
                <a:latin typeface="Architect" pitchFamily="34" charset="0"/>
              </a:rPr>
              <a:t>as </a:t>
            </a:r>
            <a:r>
              <a:rPr lang="en-US" sz="3200" b="1" dirty="0">
                <a:latin typeface="Architect" pitchFamily="34" charset="0"/>
              </a:rPr>
              <a:t>your next </a:t>
            </a:r>
            <a:r>
              <a:rPr lang="en-US" sz="3200" b="1" dirty="0" smtClean="0">
                <a:latin typeface="Architect" pitchFamily="34" charset="0"/>
              </a:rPr>
              <a:t>course.</a:t>
            </a:r>
            <a:endParaRPr lang="en-US" sz="3200" b="1" dirty="0">
              <a:latin typeface="Architect" pitchFamily="34" charset="0"/>
            </a:endParaRPr>
          </a:p>
          <a:p>
            <a:r>
              <a:rPr lang="en-US" sz="3200" b="1" dirty="0">
                <a:latin typeface="Architect" pitchFamily="34" charset="0"/>
              </a:rPr>
              <a:t>If you have been approved for AP World History, you will circle AP World </a:t>
            </a:r>
            <a:r>
              <a:rPr lang="en-US" sz="3200" b="1" dirty="0" smtClean="0">
                <a:latin typeface="Architect" pitchFamily="34" charset="0"/>
              </a:rPr>
              <a:t>History</a:t>
            </a:r>
            <a:r>
              <a:rPr lang="en-US" sz="2800" b="1" dirty="0" smtClean="0"/>
              <a:t>.</a:t>
            </a:r>
            <a:endParaRPr lang="en-US" sz="2800" b="1" dirty="0"/>
          </a:p>
          <a:p>
            <a:pPr marL="0" indent="0"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7086600" cy="685800"/>
          </a:xfrm>
        </p:spPr>
        <p:txBody>
          <a:bodyPr/>
          <a:lstStyle/>
          <a:p>
            <a:pPr algn="ctr"/>
            <a:r>
              <a:rPr lang="en-US" sz="4800" b="1" dirty="0">
                <a:latin typeface="Architect" pitchFamily="34" charset="0"/>
                <a:cs typeface="Times New Roman" pitchFamily="18" charset="0"/>
              </a:rPr>
              <a:t>Course Selection: Science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219200"/>
            <a:ext cx="7620000" cy="5486400"/>
          </a:xfrm>
        </p:spPr>
        <p:txBody>
          <a:bodyPr/>
          <a:lstStyle/>
          <a:p>
            <a:r>
              <a:rPr lang="en-US" sz="2800" b="1" dirty="0">
                <a:latin typeface="Architect" pitchFamily="34" charset="0"/>
              </a:rPr>
              <a:t>You are required to complete </a:t>
            </a:r>
            <a:r>
              <a:rPr lang="en-US" sz="2800" b="1" u="sng" dirty="0">
                <a:latin typeface="Architect" pitchFamily="34" charset="0"/>
              </a:rPr>
              <a:t>4 </a:t>
            </a:r>
            <a:r>
              <a:rPr lang="en-US" sz="2800" b="1" dirty="0">
                <a:latin typeface="Architect" pitchFamily="34" charset="0"/>
              </a:rPr>
              <a:t>units of Science prior to </a:t>
            </a:r>
            <a:r>
              <a:rPr lang="en-US" sz="2800" b="1" dirty="0" smtClean="0">
                <a:latin typeface="Architect" pitchFamily="34" charset="0"/>
              </a:rPr>
              <a:t>graduation.</a:t>
            </a:r>
            <a:r>
              <a:rPr lang="en-US" sz="2800" dirty="0" smtClean="0">
                <a:latin typeface="Architect" pitchFamily="34" charset="0"/>
              </a:rPr>
              <a:t> </a:t>
            </a:r>
            <a:endParaRPr lang="en-US" sz="2800" dirty="0">
              <a:latin typeface="Architect" pitchFamily="34" charset="0"/>
            </a:endParaRPr>
          </a:p>
          <a:p>
            <a:r>
              <a:rPr lang="en-US" sz="2800" b="1" dirty="0" smtClean="0">
                <a:latin typeface="Architect" pitchFamily="34" charset="0"/>
              </a:rPr>
              <a:t>You </a:t>
            </a:r>
            <a:r>
              <a:rPr lang="en-US" sz="2800" b="1" dirty="0">
                <a:latin typeface="Architect" pitchFamily="34" charset="0"/>
              </a:rPr>
              <a:t>are currently in Biology, you will </a:t>
            </a:r>
            <a:r>
              <a:rPr lang="en-US" sz="2800" b="1" dirty="0" smtClean="0">
                <a:latin typeface="Architect" pitchFamily="34" charset="0"/>
              </a:rPr>
              <a:t>take the next Science course that is recommended by your science teacher.  Some of you will go to Physical Science. Others of you will go to Chemistry.</a:t>
            </a:r>
            <a:endParaRPr lang="en-US" sz="2800" b="1" dirty="0">
              <a:latin typeface="Architect" pitchFamily="34" charset="0"/>
            </a:endParaRPr>
          </a:p>
          <a:p>
            <a:r>
              <a:rPr lang="en-US" sz="2800" b="1" dirty="0">
                <a:latin typeface="Architect" pitchFamily="34" charset="0"/>
              </a:rPr>
              <a:t>If you are currently in Biology and </a:t>
            </a:r>
            <a:r>
              <a:rPr lang="en-US" sz="2800" b="1" dirty="0" smtClean="0">
                <a:latin typeface="Architect" pitchFamily="34" charset="0"/>
              </a:rPr>
              <a:t>AC CCGPS Algebra/Geometry and </a:t>
            </a:r>
            <a:r>
              <a:rPr lang="en-US" sz="2800" b="1" dirty="0">
                <a:latin typeface="Architect" pitchFamily="34" charset="0"/>
              </a:rPr>
              <a:t>have an 85 average or higher in both your Math &amp; Science classes, you may circle Chemistry </a:t>
            </a:r>
            <a:r>
              <a:rPr lang="en-US" sz="2800" b="1" dirty="0" smtClean="0">
                <a:latin typeface="Architect" pitchFamily="34" charset="0"/>
              </a:rPr>
              <a:t>as </a:t>
            </a:r>
            <a:r>
              <a:rPr lang="en-US" sz="2800" b="1" dirty="0">
                <a:latin typeface="Architect" pitchFamily="34" charset="0"/>
              </a:rPr>
              <a:t>your next </a:t>
            </a:r>
            <a:r>
              <a:rPr lang="en-US" sz="2800" b="1" dirty="0" smtClean="0">
                <a:latin typeface="Architect" pitchFamily="34" charset="0"/>
              </a:rPr>
              <a:t>course. *You must sign Chemistry letter from HCBOE.</a:t>
            </a:r>
            <a:endParaRPr lang="en-US" sz="2800" b="1" dirty="0">
              <a:latin typeface="Archite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cation collage design template">
  <a:themeElements>
    <a:clrScheme name="Education collage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ducation collage design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ucation collage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 collage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 collage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 collage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 collage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 collage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collage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collage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collage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collage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collage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collage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Education collage design template</Template>
  <TotalTime>417</TotalTime>
  <Words>853</Words>
  <Application>Microsoft Office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Education collage design template</vt:lpstr>
      <vt:lpstr>Houston County High School</vt:lpstr>
      <vt:lpstr>Your Registration Form</vt:lpstr>
      <vt:lpstr>Credits Needed</vt:lpstr>
      <vt:lpstr>Current Graduation Requirements</vt:lpstr>
      <vt:lpstr>Honors Students</vt:lpstr>
      <vt:lpstr>Course Selection: English</vt:lpstr>
      <vt:lpstr>Course Selection: Math</vt:lpstr>
      <vt:lpstr>Course Selection: Social Studies</vt:lpstr>
      <vt:lpstr>Course Selection: Science</vt:lpstr>
      <vt:lpstr>Science continued</vt:lpstr>
      <vt:lpstr>Course Selection: Foreign Language</vt:lpstr>
      <vt:lpstr>Course Selection: Electives</vt:lpstr>
      <vt:lpstr>What to Expect as a Sophomore</vt:lpstr>
      <vt:lpstr>Advisement Dates</vt:lpstr>
      <vt:lpstr>Registration Summary</vt:lpstr>
    </vt:vector>
  </TitlesOfParts>
  <Company>hcbe.net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lori.loos</dc:creator>
  <cp:lastModifiedBy>Cole, Dani N.</cp:lastModifiedBy>
  <cp:revision>44</cp:revision>
  <dcterms:created xsi:type="dcterms:W3CDTF">2009-03-05T18:02:07Z</dcterms:created>
  <dcterms:modified xsi:type="dcterms:W3CDTF">2014-02-24T18:41:27Z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TC102885641033</vt:lpwstr>
  </property>
</Properties>
</file>